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Hello and welcome, my name is Dennis and today I will be presenting to you the results of </a:t>
            </a:r>
            <a:r>
              <a:rPr lang="en-US" baseline="0" dirty="0" smtClean="0"/>
              <a:t> Social Buzz</a:t>
            </a:r>
            <a:r>
              <a:rPr lang="en-US" dirty="0" smtClean="0"/>
              <a:t>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to summarize:</a:t>
            </a:r>
          </a:p>
          <a:p>
            <a:pPr lvl="0"/>
            <a:endParaRPr lang="en-US" dirty="0" smtClean="0"/>
          </a:p>
          <a:p>
            <a:pPr lvl="0"/>
            <a:r>
              <a:rPr lang="en-US" dirty="0" smtClean="0"/>
              <a:t>We tackled this task and found the top 5 most popular categories as asked, but we also went one step further.</a:t>
            </a:r>
          </a:p>
          <a:p>
            <a:pPr lvl="0"/>
            <a:endParaRPr lang="en-US" dirty="0" smtClean="0"/>
          </a:p>
          <a:p>
            <a:pPr lvl="0"/>
            <a:r>
              <a:rPr lang="en-US" dirty="0" smtClean="0"/>
              <a:t>- We found that animals and science are the two most popular categories, suggesting that users like "real-life" content</a:t>
            </a:r>
          </a:p>
          <a:p>
            <a:pPr lvl="0"/>
            <a:r>
              <a:rPr lang="en-US" dirty="0" smtClean="0"/>
              <a:t>- We also found that healthy eating was the third most popular, perhaps due to the tournament coming up. This presents a massive opportunity for Social Buzz to ride on this global event, as all eyes will be on it as well as the players.</a:t>
            </a:r>
          </a:p>
          <a:p>
            <a:pPr lvl="0"/>
            <a:r>
              <a:rPr lang="en-US" dirty="0" smtClean="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b="0" i="0" kern="1200" dirty="0" smtClean="0">
                <a:solidFill>
                  <a:schemeClr val="tx1"/>
                </a:solidFill>
                <a:effectLst/>
                <a:latin typeface="+mn-lt"/>
                <a:ea typeface="+mn-ea"/>
                <a:cs typeface="+mn-cs"/>
              </a:rPr>
              <a:t>Let's delve into the project's journey. We'll start with a quick recap, then dissect the problem we aimed to solve. We'll shine a light on the incredible work of the Analytics Team and the process they employed. Next, we'll explore the insights gleaned from the project. Finally, we'll wrap it up with a concise summary of the key takeaways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Talking about my experience, we have a large data analytics practice at Accenture.</a:t>
            </a:r>
            <a:r>
              <a:rPr lang="en-US" baseline="0" dirty="0" smtClean="0"/>
              <a:t> For this project, </a:t>
            </a:r>
            <a:r>
              <a:rPr lang="en-US" dirty="0" smtClean="0"/>
              <a:t>we had a team of 3 people primarily focusing on this task. Andrew Fleming is our Chief Technical Architect and his expertise really helped to guide the team to produce high quality analysis.</a:t>
            </a:r>
          </a:p>
          <a:p>
            <a:pPr lvl="0"/>
            <a:endParaRPr lang="en-US" dirty="0" smtClean="0"/>
          </a:p>
          <a:p>
            <a:pPr lvl="0"/>
            <a:r>
              <a:rPr lang="en-US" dirty="0" smtClean="0"/>
              <a:t>Marcus </a:t>
            </a:r>
            <a:r>
              <a:rPr lang="en-US" dirty="0" err="1" smtClean="0"/>
              <a:t>Rompton</a:t>
            </a:r>
            <a:r>
              <a:rPr lang="en-US" dirty="0" smtClean="0"/>
              <a:t>, a senior data expert has worked with the worlds biggest clients on solving their data problems and was heavily involved in the data engineering side of this project.</a:t>
            </a:r>
          </a:p>
          <a:p>
            <a:pPr lvl="0"/>
            <a:endParaRPr lang="en-US" dirty="0" smtClean="0"/>
          </a:p>
          <a:p>
            <a:pPr lvl="0"/>
            <a:r>
              <a:rPr lang="en-US" dirty="0" smtClean="0"/>
              <a:t>And finally myself, Dennis,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how are</a:t>
            </a:r>
            <a:r>
              <a:rPr lang="en-US" baseline="0" dirty="0" smtClean="0"/>
              <a:t> </a:t>
            </a:r>
            <a:r>
              <a:rPr lang="en-US" dirty="0" smtClean="0"/>
              <a:t> we going to  tackle this problem? </a:t>
            </a:r>
          </a:p>
          <a:p>
            <a:pPr lvl="0"/>
            <a:endParaRPr lang="en-US" dirty="0" smtClean="0"/>
          </a:p>
          <a:p>
            <a:pPr lvl="0"/>
            <a:r>
              <a:rPr lang="en-US" dirty="0" smtClean="0"/>
              <a:t>We </a:t>
            </a:r>
            <a:r>
              <a:rPr lang="en-US" baseline="0" dirty="0" smtClean="0"/>
              <a:t> will</a:t>
            </a:r>
            <a:r>
              <a:rPr lang="en-US" dirty="0" smtClean="0"/>
              <a:t> approach it in 5 steps:</a:t>
            </a:r>
          </a:p>
          <a:p>
            <a:pPr lvl="0"/>
            <a:endParaRPr lang="en-US" dirty="0" smtClean="0"/>
          </a:p>
          <a:p>
            <a:pPr lvl="0"/>
            <a:r>
              <a:rPr lang="en-US" dirty="0" smtClean="0"/>
              <a:t>1. Data understanding - the key to success on any data project is to understand the data in detail. So we took the time to understand the data model and domain of your business.</a:t>
            </a:r>
          </a:p>
          <a:p>
            <a:pPr lvl="0"/>
            <a:r>
              <a:rPr lang="en-US" dirty="0" smtClean="0"/>
              <a:t>2. Data extraction - after understanding your business, we then architected what an ideal dataset should look like for this problem and extracted it from the relevant data sources.</a:t>
            </a:r>
          </a:p>
          <a:p>
            <a:pPr lvl="0"/>
            <a:r>
              <a:rPr lang="en-US" dirty="0" smtClean="0"/>
              <a:t>3. After extracting the raw data, we needed to process and model this data into a dataset that can precisely answer the business questions and produce analytics.</a:t>
            </a:r>
          </a:p>
          <a:p>
            <a:pPr lvl="0"/>
            <a:r>
              <a:rPr lang="en-US" dirty="0" smtClean="0"/>
              <a:t>4. With our new dataset, we used our analytical expertise to uncover insights from this dataset and to produce visualizations to describe the insights.</a:t>
            </a:r>
          </a:p>
          <a:p>
            <a:pPr lvl="0"/>
            <a:r>
              <a:rPr lang="en-US" dirty="0" smtClean="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your data we found that you had a total of 16 unique categories of posts across your sample dataset. This includes things such as Food, Culture and Sport.</a:t>
            </a:r>
          </a:p>
          <a:p>
            <a:pPr lvl="0"/>
            <a:endParaRPr lang="en-US" dirty="0" smtClean="0"/>
          </a:p>
          <a:p>
            <a:pPr lvl="0"/>
            <a:r>
              <a:rPr lang="en-US" dirty="0" smtClean="0"/>
              <a:t>As well as this, there was 1897 Reactions to ‘Animal’ Posts alone! People obviously really like animals!</a:t>
            </a:r>
          </a:p>
          <a:p>
            <a:pPr lvl="0"/>
            <a:endParaRPr lang="en-US" dirty="0" smtClean="0"/>
          </a:p>
          <a:p>
            <a:pPr lvl="0"/>
            <a:r>
              <a:rPr lang="en-US" dirty="0" smtClean="0"/>
              <a:t>And also the most common month for users to post within was MAY, this is interesting to know that people are most active during this month!</a:t>
            </a:r>
          </a:p>
          <a:p>
            <a:pPr lvl="0"/>
            <a:endParaRPr lang="en-US" dirty="0" smtClean="0"/>
          </a:p>
          <a:p>
            <a:pPr lvl="0"/>
            <a:r>
              <a:rPr lang="en-US" dirty="0" smtClean="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Additionally, you can see from this chart the % split of popularity between the top 5 categories. There is not much difference between each of them, animals only outperforms technology by 2.2% within the top 5.</a:t>
            </a:r>
          </a:p>
          <a:p>
            <a:pPr lvl="0"/>
            <a:endParaRPr lang="en-US" dirty="0" smtClean="0"/>
          </a:p>
          <a:p>
            <a:pPr lvl="0"/>
            <a:r>
              <a:rPr lang="en-US" dirty="0" smtClean="0"/>
              <a:t>However the difference between the 3rd most popular, cooking, and the 4th most popular, healthy eating, is much larger at 0.2%</a:t>
            </a:r>
          </a:p>
          <a:p>
            <a:pPr lvl="0"/>
            <a:endParaRPr lang="en-US" dirty="0" smtClean="0"/>
          </a:p>
          <a:p>
            <a:pPr lvl="0"/>
            <a:r>
              <a:rPr lang="en-US" dirty="0" smtClean="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Social Buzz </a:t>
            </a:r>
          </a:p>
          <a:p>
            <a:pPr algn="ctr">
              <a:lnSpc>
                <a:spcPts val="11059"/>
              </a:lnSpc>
            </a:pPr>
            <a:r>
              <a:rPr lang="en-US" sz="10533" spc="-105" dirty="0" smtClean="0">
                <a:solidFill>
                  <a:srgbClr val="FFFFFF"/>
                </a:solidFill>
                <a:latin typeface="Graphik Regular" panose="020B0503030202060203" pitchFamily="34" charset="0"/>
              </a:rPr>
              <a:t>Data Analysis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4" name="TextBox 15">
            <a:extLst>
              <a:ext uri="{FF2B5EF4-FFF2-40B4-BE49-F238E27FC236}">
                <a16:creationId xmlns:a16="http://schemas.microsoft.com/office/drawing/2014/main" id="{3A90234A-916B-4C29-ACF1-11F97E8C2563}"/>
              </a:ext>
            </a:extLst>
          </p:cNvPr>
          <p:cNvSpPr txBox="1"/>
          <p:nvPr/>
        </p:nvSpPr>
        <p:spPr>
          <a:xfrm>
            <a:off x="11811000" y="8003347"/>
            <a:ext cx="5677467" cy="312906"/>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7" name="TextBox 16"/>
          <p:cNvSpPr txBox="1"/>
          <p:nvPr/>
        </p:nvSpPr>
        <p:spPr>
          <a:xfrm>
            <a:off x="10811151" y="1521011"/>
            <a:ext cx="7391400" cy="914096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ANALYSIS</a:t>
            </a:r>
          </a:p>
          <a:p>
            <a:endParaRPr lang="en-US" sz="2400" dirty="0">
              <a:latin typeface="Arial" panose="020B0604020202020204" pitchFamily="34" charset="0"/>
              <a:cs typeface="Arial" panose="020B0604020202020204" pitchFamily="34" charset="0"/>
            </a:endParaRPr>
          </a:p>
          <a:p>
            <a:pPr marL="38100" lvl="0">
              <a:buClr>
                <a:srgbClr val="000000"/>
              </a:buClr>
              <a:buSzPts val="3000"/>
              <a:defRPr/>
            </a:pPr>
            <a:r>
              <a:rPr lang="en-IN" sz="2400" kern="0" dirty="0">
                <a:solidFill>
                  <a:srgbClr val="000000"/>
                </a:solidFill>
                <a:latin typeface="Arial" panose="020B0604020202020204" pitchFamily="34" charset="0"/>
                <a:cs typeface="Arial" panose="020B0604020202020204" pitchFamily="34" charset="0"/>
                <a:sym typeface="Arial"/>
              </a:rPr>
              <a:t>Animals and science are two most popular categories of content, showing that people enjoy ‘real-life’ and ‘factual’ content the most</a:t>
            </a:r>
            <a:r>
              <a:rPr lang="en-IN" sz="2400" kern="0" dirty="0" smtClean="0">
                <a:solidFill>
                  <a:srgbClr val="000000"/>
                </a:solidFill>
                <a:latin typeface="Arial" panose="020B0604020202020204" pitchFamily="34" charset="0"/>
                <a:cs typeface="Arial" panose="020B0604020202020204" pitchFamily="34" charset="0"/>
                <a:sym typeface="Arial"/>
              </a:rPr>
              <a:t>.</a:t>
            </a:r>
          </a:p>
          <a:p>
            <a:pPr marL="38100" lvl="0">
              <a:buClr>
                <a:srgbClr val="000000"/>
              </a:buClr>
              <a:buSzPts val="3000"/>
              <a:defRPr/>
            </a:pPr>
            <a:endParaRPr lang="en-IN" sz="2400" kern="0" dirty="0">
              <a:solidFill>
                <a:srgbClr val="000000"/>
              </a:solidFill>
              <a:latin typeface="Arial" panose="020B0604020202020204" pitchFamily="34" charset="0"/>
              <a:cs typeface="Arial" panose="020B0604020202020204" pitchFamily="34" charset="0"/>
              <a:sym typeface="Arial"/>
            </a:endParaRPr>
          </a:p>
          <a:p>
            <a:pPr marL="38100" lvl="0">
              <a:buClr>
                <a:srgbClr val="000000"/>
              </a:buClr>
              <a:buSzPts val="3000"/>
              <a:defRPr/>
            </a:pPr>
            <a:endParaRPr lang="en-IN" sz="2400" kern="0" dirty="0" smtClean="0">
              <a:solidFill>
                <a:srgbClr val="000000"/>
              </a:solidFill>
              <a:latin typeface="Arial" panose="020B0604020202020204" pitchFamily="34" charset="0"/>
              <a:cs typeface="Arial" panose="020B0604020202020204" pitchFamily="34" charset="0"/>
              <a:sym typeface="Arial"/>
            </a:endParaRPr>
          </a:p>
          <a:p>
            <a:r>
              <a:rPr lang="en-US" sz="2400" b="1" dirty="0">
                <a:latin typeface="Arial" panose="020B0604020202020204" pitchFamily="34" charset="0"/>
                <a:cs typeface="Arial" panose="020B0604020202020204" pitchFamily="34" charset="0"/>
              </a:rPr>
              <a:t>INSIGHT</a:t>
            </a:r>
          </a:p>
          <a:p>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Food is a common theme with the top 5 Categories with “Science” ranking the highest. This may give an indication to the audience within your user base. You could use the insight to create a campaign and work with healthy eating brands to boots user engagement</a:t>
            </a:r>
            <a:r>
              <a:rPr lang="en-US" sz="2400" dirty="0" smtClean="0">
                <a:latin typeface="Arial" panose="020B0604020202020204" pitchFamily="34" charset="0"/>
                <a:cs typeface="Arial" panose="020B0604020202020204" pitchFamily="34" charset="0"/>
              </a:rPr>
              <a:t>.</a:t>
            </a:r>
          </a:p>
          <a:p>
            <a:pPr algn="just"/>
            <a:endParaRPr lang="en-US" sz="2400" dirty="0">
              <a:latin typeface="Arial" panose="020B0604020202020204" pitchFamily="34" charset="0"/>
              <a:cs typeface="Arial" panose="020B0604020202020204" pitchFamily="34" charset="0"/>
            </a:endParaRPr>
          </a:p>
          <a:p>
            <a:pPr algn="just"/>
            <a:endParaRPr lang="en-US" sz="2400" dirty="0" smtClean="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NEXT STEPS</a:t>
            </a:r>
          </a:p>
          <a:p>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This  ad-hoc analysis is insightful, but it’s time to take this analysis into large scale production for real-time understanding of your business. We can show you how to do this.</a:t>
            </a:r>
            <a:endParaRPr lang="en-IN" sz="2400" dirty="0">
              <a:latin typeface="Arial" panose="020B0604020202020204" pitchFamily="34" charset="0"/>
              <a:cs typeface="Arial" panose="020B0604020202020204" pitchFamily="34" charset="0"/>
            </a:endParaRPr>
          </a:p>
          <a:p>
            <a:pPr algn="just"/>
            <a:endParaRPr lang="en-US" dirty="0"/>
          </a:p>
          <a:p>
            <a:pPr marL="38100" lvl="0">
              <a:buClr>
                <a:srgbClr val="000000"/>
              </a:buClr>
              <a:buSzPts val="3000"/>
              <a:defRPr/>
            </a:pPr>
            <a:endParaRPr lang="en-IN" kern="0" dirty="0">
              <a:solidFill>
                <a:srgbClr val="000000"/>
              </a:solidFill>
              <a:latin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p:spPr>
        <p:style>
          <a:lnRef idx="2">
            <a:schemeClr val="dk1"/>
          </a:lnRef>
          <a:fillRef idx="1">
            <a:schemeClr val="lt1"/>
          </a:fillRef>
          <a:effectRef idx="0">
            <a:schemeClr val="dk1"/>
          </a:effectRef>
          <a:fontRef idx="minor">
            <a:schemeClr val="dk1"/>
          </a:fontRef>
        </p:style>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499198" y="2324100"/>
            <a:ext cx="7789981" cy="3046988"/>
          </a:xfrm>
          <a:prstGeom prst="rect">
            <a:avLst/>
          </a:prstGeom>
          <a:noFill/>
        </p:spPr>
        <p:txBody>
          <a:bodyPr wrap="square" rtlCol="0">
            <a:spAutoFit/>
          </a:bodyPr>
          <a:lstStyle/>
          <a:p>
            <a:r>
              <a:rPr lang="en-IN" sz="2400" dirty="0"/>
              <a:t>Social Buzz is a fast growing social media unicorn that needs to scale rapidly. Accenture has begun a three – month initial engagement to:</a:t>
            </a:r>
          </a:p>
          <a:p>
            <a:endParaRPr lang="en-IN" sz="2400" dirty="0"/>
          </a:p>
          <a:p>
            <a:pPr marL="342900" indent="-342900">
              <a:buFont typeface="Arial" panose="020B0604020202020204" pitchFamily="34" charset="0"/>
              <a:buChar char="•"/>
            </a:pPr>
            <a:r>
              <a:rPr lang="en-IN" sz="2400" dirty="0"/>
              <a:t>Audit their big data practice.</a:t>
            </a:r>
          </a:p>
          <a:p>
            <a:pPr marL="342900" indent="-342900">
              <a:buFont typeface="Arial" panose="020B0604020202020204" pitchFamily="34" charset="0"/>
              <a:buChar char="•"/>
            </a:pPr>
            <a:r>
              <a:rPr lang="en-IN" sz="2400" dirty="0"/>
              <a:t>Provide Recommendations for a Successful IPO.</a:t>
            </a:r>
          </a:p>
          <a:p>
            <a:pPr marL="342900" indent="-342900">
              <a:buFont typeface="Arial" panose="020B0604020202020204" pitchFamily="34" charset="0"/>
              <a:buChar char="•"/>
            </a:pPr>
            <a:r>
              <a:rPr lang="en-US" sz="2400" dirty="0"/>
              <a:t>Analysis to find Social Buzz’s top 5 most popular categories of content</a:t>
            </a:r>
            <a:endParaRPr lang="en-I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24384" y="0"/>
            <a:ext cx="9964482" cy="10287000"/>
          </a:xfrm>
          <a:prstGeom prst="rect">
            <a:avLst/>
          </a:prstGeom>
          <a:solidFill>
            <a:srgbClr val="A100FF"/>
          </a:solidFill>
          <a:ln>
            <a:solidFill>
              <a:srgbClr val="A100FF"/>
            </a:solidFill>
          </a:ln>
        </p:spPr>
        <p:txBody>
          <a:bodyPr/>
          <a:lstStyle/>
          <a:p>
            <a:pPr algn="ct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590573" y="5229750"/>
            <a:ext cx="62660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client has reached a massive scale within recent years and does not have the resources internally to handle it</a:t>
            </a:r>
            <a:r>
              <a:rPr lang="en-US" dirty="0" smtClean="0"/>
              <a:t>.</a:t>
            </a:r>
          </a:p>
          <a:p>
            <a:pPr marL="285750" indent="-285750">
              <a:buFont typeface="Arial" panose="020B0604020202020204" pitchFamily="34" charset="0"/>
              <a:buChar char="•"/>
            </a:pPr>
            <a:r>
              <a:rPr lang="en-US" dirty="0"/>
              <a:t>Audit of big data practice, recommendations for IPO, analysis of popular </a:t>
            </a:r>
            <a:r>
              <a:rPr lang="en-US" dirty="0" smtClean="0"/>
              <a:t>content</a:t>
            </a:r>
          </a:p>
          <a:p>
            <a:pPr marL="285750" indent="-285750">
              <a:buFont typeface="Arial" panose="020B0604020202020204" pitchFamily="34" charset="0"/>
              <a:buChar char="•"/>
            </a:pPr>
            <a:r>
              <a:rPr lang="en-US" dirty="0"/>
              <a:t>Analysis of sample data sets with visualizations to understand the popularity of different content categories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80889"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15909" t="15152" r="6817" b="22728"/>
          <a:stretch/>
        </p:blipFill>
        <p:spPr>
          <a:xfrm>
            <a:off x="10954035" y="6509266"/>
            <a:ext cx="2590205" cy="27872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267200" y="1372358"/>
            <a:ext cx="6400618" cy="646331"/>
          </a:xfrm>
          <a:prstGeom prst="rect">
            <a:avLst/>
          </a:prstGeom>
          <a:noFill/>
        </p:spPr>
        <p:txBody>
          <a:bodyPr wrap="square" rtlCol="0">
            <a:spAutoFit/>
          </a:bodyPr>
          <a:lstStyle/>
          <a:p>
            <a:pPr lvl="0">
              <a:buClr>
                <a:srgbClr val="000000"/>
              </a:buClr>
              <a:defRPr/>
            </a:pPr>
            <a:r>
              <a:rPr lang="cs-CZ" sz="3600" b="1" kern="0">
                <a:solidFill>
                  <a:srgbClr val="FFFFFF"/>
                </a:solidFill>
                <a:latin typeface="Arial"/>
                <a:cs typeface="Arial"/>
                <a:sym typeface="Arial"/>
              </a:rPr>
              <a:t>Data Understanding</a:t>
            </a:r>
            <a:endParaRPr lang="cs-CZ" sz="3600" b="1" kern="0" dirty="0">
              <a:solidFill>
                <a:srgbClr val="FFFFFF"/>
              </a:solidFill>
              <a:latin typeface="Arial"/>
              <a:cs typeface="Arial"/>
              <a:sym typeface="Arial"/>
            </a:endParaRPr>
          </a:p>
        </p:txBody>
      </p:sp>
      <p:sp>
        <p:nvSpPr>
          <p:cNvPr id="40" name="TextBox 39"/>
          <p:cNvSpPr txBox="1"/>
          <p:nvPr/>
        </p:nvSpPr>
        <p:spPr>
          <a:xfrm>
            <a:off x="6333432" y="3121015"/>
            <a:ext cx="5109450" cy="646331"/>
          </a:xfrm>
          <a:prstGeom prst="rect">
            <a:avLst/>
          </a:prstGeom>
          <a:noFill/>
        </p:spPr>
        <p:txBody>
          <a:bodyPr wrap="square" rtlCol="0">
            <a:spAutoFit/>
          </a:bodyPr>
          <a:lstStyle/>
          <a:p>
            <a:pPr lvl="0">
              <a:buClr>
                <a:srgbClr val="000000"/>
              </a:buClr>
              <a:defRPr/>
            </a:pPr>
            <a:r>
              <a:rPr lang="cs-CZ" sz="3600" b="1" kern="0" dirty="0">
                <a:solidFill>
                  <a:srgbClr val="FFFFFF"/>
                </a:solidFill>
                <a:latin typeface="Arial"/>
                <a:cs typeface="Arial"/>
                <a:sym typeface="Arial"/>
              </a:rPr>
              <a:t>Data Cleaning</a:t>
            </a:r>
            <a:endParaRPr lang="cs-CZ" sz="3600" b="1" kern="0" dirty="0">
              <a:solidFill>
                <a:srgbClr val="FFFFFF"/>
              </a:solidFill>
              <a:latin typeface="Arial"/>
              <a:cs typeface="Arial"/>
              <a:sym typeface="Arial"/>
            </a:endParaRPr>
          </a:p>
        </p:txBody>
      </p:sp>
      <p:sp>
        <p:nvSpPr>
          <p:cNvPr id="41" name="TextBox 40"/>
          <p:cNvSpPr txBox="1"/>
          <p:nvPr/>
        </p:nvSpPr>
        <p:spPr>
          <a:xfrm>
            <a:off x="8231642" y="4838700"/>
            <a:ext cx="3807958" cy="646331"/>
          </a:xfrm>
          <a:prstGeom prst="rect">
            <a:avLst/>
          </a:prstGeom>
          <a:noFill/>
        </p:spPr>
        <p:txBody>
          <a:bodyPr wrap="square" rtlCol="0">
            <a:spAutoFit/>
          </a:bodyPr>
          <a:lstStyle/>
          <a:p>
            <a:pPr lvl="0">
              <a:buClr>
                <a:srgbClr val="000000"/>
              </a:buClr>
              <a:defRPr/>
            </a:pPr>
            <a:r>
              <a:rPr lang="cs-CZ" sz="3600" b="1" kern="0" dirty="0">
                <a:solidFill>
                  <a:srgbClr val="FFFFFF"/>
                </a:solidFill>
                <a:latin typeface="Arial"/>
                <a:cs typeface="Arial"/>
                <a:sym typeface="Arial"/>
              </a:rPr>
              <a:t>Data Modelling</a:t>
            </a:r>
            <a:endParaRPr lang="cs-CZ" sz="3600" b="1" kern="0" dirty="0">
              <a:solidFill>
                <a:srgbClr val="FFFFFF"/>
              </a:solidFill>
              <a:latin typeface="Arial"/>
              <a:cs typeface="Arial"/>
              <a:sym typeface="Arial"/>
            </a:endParaRPr>
          </a:p>
        </p:txBody>
      </p:sp>
      <p:sp>
        <p:nvSpPr>
          <p:cNvPr id="42" name="TextBox 41"/>
          <p:cNvSpPr txBox="1"/>
          <p:nvPr/>
        </p:nvSpPr>
        <p:spPr>
          <a:xfrm>
            <a:off x="9737510" y="6448688"/>
            <a:ext cx="3200400" cy="646331"/>
          </a:xfrm>
          <a:prstGeom prst="rect">
            <a:avLst/>
          </a:prstGeom>
          <a:noFill/>
        </p:spPr>
        <p:txBody>
          <a:bodyPr wrap="square" rtlCol="0">
            <a:spAutoFit/>
          </a:bodyPr>
          <a:lstStyle/>
          <a:p>
            <a:pPr lvl="0">
              <a:buClr>
                <a:srgbClr val="000000"/>
              </a:buClr>
              <a:defRPr/>
            </a:pPr>
            <a:r>
              <a:rPr lang="cs-CZ" sz="3600" b="1" kern="0" dirty="0">
                <a:solidFill>
                  <a:srgbClr val="FFFFFF"/>
                </a:solidFill>
                <a:latin typeface="Arial"/>
                <a:cs typeface="Arial"/>
                <a:sym typeface="Arial"/>
              </a:rPr>
              <a:t>Data Analysis</a:t>
            </a:r>
            <a:endParaRPr lang="cs-CZ" sz="3600" b="1" kern="0" dirty="0">
              <a:solidFill>
                <a:srgbClr val="FFFFFF"/>
              </a:solidFill>
              <a:latin typeface="Arial"/>
              <a:cs typeface="Arial"/>
              <a:sym typeface="Arial"/>
            </a:endParaRPr>
          </a:p>
        </p:txBody>
      </p:sp>
      <p:sp>
        <p:nvSpPr>
          <p:cNvPr id="43" name="TextBox 42"/>
          <p:cNvSpPr txBox="1"/>
          <p:nvPr/>
        </p:nvSpPr>
        <p:spPr>
          <a:xfrm>
            <a:off x="11578642" y="8186499"/>
            <a:ext cx="4461912" cy="646331"/>
          </a:xfrm>
          <a:prstGeom prst="rect">
            <a:avLst/>
          </a:prstGeom>
          <a:noFill/>
        </p:spPr>
        <p:txBody>
          <a:bodyPr wrap="square" rtlCol="0">
            <a:spAutoFit/>
          </a:bodyPr>
          <a:lstStyle/>
          <a:p>
            <a:pPr lvl="0">
              <a:buClr>
                <a:srgbClr val="000000"/>
              </a:buClr>
              <a:defRPr/>
            </a:pPr>
            <a:r>
              <a:rPr lang="cs-CZ" sz="3600" b="1" kern="0">
                <a:solidFill>
                  <a:srgbClr val="FFFFFF"/>
                </a:solidFill>
                <a:latin typeface="Arial"/>
                <a:cs typeface="Arial"/>
                <a:sym typeface="Arial"/>
              </a:rPr>
              <a:t>Uncover Insights</a:t>
            </a:r>
            <a:endParaRPr lang="cs-CZ" sz="3600" b="1" kern="0" dirty="0">
              <a:solidFill>
                <a:srgbClr val="FFFFFF"/>
              </a:solidFill>
              <a:latin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2514600" y="3390900"/>
            <a:ext cx="3030803" cy="1865126"/>
          </a:xfrm>
          <a:prstGeom prst="rect">
            <a:avLst/>
          </a:prstGeom>
          <a:noFill/>
        </p:spPr>
        <p:txBody>
          <a:bodyPr wrap="square" rtlCol="0">
            <a:spAutoFit/>
          </a:bodyPr>
          <a:lstStyle/>
          <a:p>
            <a:pPr lvl="0" algn="ctr">
              <a:lnSpc>
                <a:spcPct val="120000"/>
              </a:lnSpc>
              <a:buClr>
                <a:srgbClr val="000000"/>
              </a:buClr>
              <a:defRPr/>
            </a:pPr>
            <a:r>
              <a:rPr lang="en-US" sz="3200" b="1" kern="0" dirty="0">
                <a:solidFill>
                  <a:srgbClr val="000000"/>
                </a:solidFill>
                <a:latin typeface="Arial"/>
                <a:cs typeface="Arial"/>
                <a:sym typeface="Arial"/>
              </a:rPr>
              <a:t>16</a:t>
            </a:r>
          </a:p>
          <a:p>
            <a:pPr lvl="0" algn="ctr">
              <a:lnSpc>
                <a:spcPct val="120000"/>
              </a:lnSpc>
              <a:buClr>
                <a:srgbClr val="000000"/>
              </a:buClr>
              <a:defRPr/>
            </a:pPr>
            <a:r>
              <a:rPr lang="en-US" sz="3200" kern="0" dirty="0">
                <a:solidFill>
                  <a:srgbClr val="000000"/>
                </a:solidFill>
                <a:latin typeface="Arial"/>
                <a:cs typeface="Arial"/>
                <a:sym typeface="Arial"/>
              </a:rPr>
              <a:t>Unique </a:t>
            </a:r>
            <a:r>
              <a:rPr lang="en-US" sz="3200" kern="0" dirty="0" smtClean="0">
                <a:solidFill>
                  <a:srgbClr val="000000"/>
                </a:solidFill>
                <a:latin typeface="Arial"/>
                <a:cs typeface="Arial"/>
                <a:sym typeface="Arial"/>
              </a:rPr>
              <a:t>Categories</a:t>
            </a:r>
            <a:endParaRPr lang="en-US" sz="3200" kern="0" dirty="0">
              <a:solidFill>
                <a:srgbClr val="000000"/>
              </a:solidFill>
              <a:latin typeface="Arial"/>
              <a:cs typeface="Arial"/>
              <a:sym typeface="Arial"/>
            </a:endParaRPr>
          </a:p>
        </p:txBody>
      </p:sp>
      <p:sp>
        <p:nvSpPr>
          <p:cNvPr id="15" name="TextBox 14"/>
          <p:cNvSpPr txBox="1"/>
          <p:nvPr/>
        </p:nvSpPr>
        <p:spPr>
          <a:xfrm>
            <a:off x="13087839" y="3162300"/>
            <a:ext cx="2209800" cy="1810817"/>
          </a:xfrm>
          <a:prstGeom prst="rect">
            <a:avLst/>
          </a:prstGeom>
          <a:noFill/>
        </p:spPr>
        <p:txBody>
          <a:bodyPr wrap="square" rtlCol="0">
            <a:spAutoFit/>
          </a:bodyPr>
          <a:lstStyle/>
          <a:p>
            <a:pPr lvl="0" algn="ctr">
              <a:lnSpc>
                <a:spcPct val="120000"/>
              </a:lnSpc>
              <a:buClr>
                <a:srgbClr val="000000"/>
              </a:buClr>
              <a:defRPr/>
            </a:pPr>
            <a:r>
              <a:rPr lang="en-US" sz="3200" b="1" kern="0" dirty="0">
                <a:solidFill>
                  <a:srgbClr val="000000"/>
                </a:solidFill>
                <a:latin typeface="Arial"/>
                <a:cs typeface="Arial"/>
                <a:sym typeface="Arial"/>
              </a:rPr>
              <a:t>MAY</a:t>
            </a:r>
          </a:p>
          <a:p>
            <a:pPr lvl="0" algn="ctr">
              <a:lnSpc>
                <a:spcPct val="120000"/>
              </a:lnSpc>
              <a:buClr>
                <a:srgbClr val="000000"/>
              </a:buClr>
              <a:defRPr/>
            </a:pPr>
            <a:r>
              <a:rPr lang="en-US" sz="3200" kern="0" dirty="0">
                <a:solidFill>
                  <a:srgbClr val="000000"/>
                </a:solidFill>
                <a:latin typeface="Arial"/>
                <a:cs typeface="Arial"/>
                <a:sym typeface="Arial"/>
              </a:rPr>
              <a:t>Month with Most posts</a:t>
            </a:r>
            <a:endParaRPr lang="en-US" sz="3200" kern="0" dirty="0">
              <a:solidFill>
                <a:srgbClr val="000000"/>
              </a:solidFill>
              <a:latin typeface="Arial"/>
              <a:cs typeface="Arial"/>
              <a:sym typeface="Arial"/>
            </a:endParaRPr>
          </a:p>
        </p:txBody>
      </p:sp>
      <p:sp>
        <p:nvSpPr>
          <p:cNvPr id="16" name="TextBox 15"/>
          <p:cNvSpPr txBox="1"/>
          <p:nvPr/>
        </p:nvSpPr>
        <p:spPr>
          <a:xfrm>
            <a:off x="7624345" y="3095434"/>
            <a:ext cx="2267894" cy="2456057"/>
          </a:xfrm>
          <a:prstGeom prst="rect">
            <a:avLst/>
          </a:prstGeom>
          <a:noFill/>
        </p:spPr>
        <p:txBody>
          <a:bodyPr wrap="square" rtlCol="0">
            <a:spAutoFit/>
          </a:bodyPr>
          <a:lstStyle/>
          <a:p>
            <a:pPr lvl="0" algn="ctr">
              <a:lnSpc>
                <a:spcPct val="120000"/>
              </a:lnSpc>
              <a:buClr>
                <a:srgbClr val="000000"/>
              </a:buClr>
              <a:defRPr/>
            </a:pPr>
            <a:r>
              <a:rPr lang="en-US" sz="3200" b="1" kern="0" dirty="0">
                <a:solidFill>
                  <a:srgbClr val="000000"/>
                </a:solidFill>
                <a:latin typeface="Arial"/>
                <a:cs typeface="Arial"/>
                <a:sym typeface="Arial"/>
              </a:rPr>
              <a:t>1897</a:t>
            </a:r>
          </a:p>
          <a:p>
            <a:pPr lvl="0" algn="ctr">
              <a:lnSpc>
                <a:spcPct val="120000"/>
              </a:lnSpc>
              <a:buClr>
                <a:srgbClr val="000000"/>
              </a:buClr>
              <a:defRPr/>
            </a:pPr>
            <a:r>
              <a:rPr lang="en-US" sz="3200" kern="0" dirty="0">
                <a:solidFill>
                  <a:srgbClr val="000000"/>
                </a:solidFill>
                <a:latin typeface="Arial"/>
                <a:cs typeface="Arial"/>
                <a:sym typeface="Arial"/>
              </a:rPr>
              <a:t>Reactions to ‘Animal’ Posts</a:t>
            </a:r>
            <a:endParaRPr lang="en-US" sz="3200" kern="0" dirty="0">
              <a:solidFill>
                <a:srgbClr val="000000"/>
              </a:solidFill>
              <a:latin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8718" y="723900"/>
            <a:ext cx="14225282" cy="869009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8" name="TextBox 27"/>
          <p:cNvSpPr txBox="1"/>
          <p:nvPr/>
        </p:nvSpPr>
        <p:spPr>
          <a:xfrm>
            <a:off x="4868442" y="-765729"/>
            <a:ext cx="9829800" cy="523220"/>
          </a:xfrm>
          <a:prstGeom prst="rect">
            <a:avLst/>
          </a:prstGeom>
          <a:noFill/>
        </p:spPr>
        <p:txBody>
          <a:bodyPr wrap="square" rtlCol="0">
            <a:spAutoFit/>
          </a:bodyPr>
          <a:lstStyle/>
          <a:p>
            <a:r>
              <a:rPr lang="en-US" sz="2800" b="1" dirty="0">
                <a:solidFill>
                  <a:srgbClr val="00B050"/>
                </a:solidFill>
              </a:rPr>
              <a:t>P</a:t>
            </a:r>
            <a:r>
              <a:rPr lang="en-US" sz="2800" b="1" dirty="0" smtClean="0">
                <a:solidFill>
                  <a:srgbClr val="00B050"/>
                </a:solidFill>
              </a:rPr>
              <a:t>opularity </a:t>
            </a:r>
            <a:r>
              <a:rPr lang="en-US" sz="2800" b="1" dirty="0">
                <a:solidFill>
                  <a:srgbClr val="00B050"/>
                </a:solidFill>
              </a:rPr>
              <a:t>percentage share from the top 5 categories</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213" y="-226843"/>
            <a:ext cx="15960033" cy="10236567"/>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1071</Words>
  <Application>Microsoft Office PowerPoint</Application>
  <PresentationFormat>Custom</PresentationFormat>
  <Paragraphs>113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Graphik Regular</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Momgare Kennedy</cp:lastModifiedBy>
  <cp:revision>22</cp:revision>
  <dcterms:created xsi:type="dcterms:W3CDTF">2006-08-16T00:00:00Z</dcterms:created>
  <dcterms:modified xsi:type="dcterms:W3CDTF">2024-03-16T01:23:54Z</dcterms:modified>
  <dc:identifier>DAEhDyfaYKE</dc:identifier>
</cp:coreProperties>
</file>